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10ED869-B14C-4547-A252-BA196BF1B4C5}">
          <p14:sldIdLst>
            <p14:sldId id="256"/>
          </p14:sldIdLst>
        </p14:section>
        <p14:section name="Sección sin título" id="{CEA8ADE8-FC2F-4768-BCB9-D6DD051F2945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>
        <p:scale>
          <a:sx n="80" d="100"/>
          <a:sy n="80" d="100"/>
        </p:scale>
        <p:origin x="-1808" y="-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0FDA3-1320-4491-8B83-B748FD50EC08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2F974-9F73-4EDD-9C56-32B07157BD49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7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evseay.com/wp-content/uploads/DRI_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953" b="68059" l="21951" r="785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865" t="23971" r="30151" b="33299"/>
          <a:stretch/>
        </p:blipFill>
        <p:spPr bwMode="auto">
          <a:xfrm>
            <a:off x="6156176" y="4005064"/>
            <a:ext cx="2376264" cy="156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48872" cy="2736304"/>
          </a:xfrm>
        </p:spPr>
        <p:txBody>
          <a:bodyPr>
            <a:noAutofit/>
          </a:bodyPr>
          <a:lstStyle/>
          <a:p>
            <a:pPr marL="182880"/>
            <a:r>
              <a:rPr lang="es-MX" sz="4400" b="1" dirty="0" smtClean="0">
                <a:solidFill>
                  <a:srgbClr val="FF0000"/>
                </a:solidFill>
              </a:rPr>
              <a:t>PROCESO DE FORTALECIMIENTO DEL SIDH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03848" y="5517232"/>
            <a:ext cx="5104656" cy="648072"/>
          </a:xfrm>
        </p:spPr>
        <p:txBody>
          <a:bodyPr/>
          <a:lstStyle/>
          <a:p>
            <a:r>
              <a:rPr lang="es-ES_tradnl" dirty="0" err="1" smtClean="0">
                <a:solidFill>
                  <a:srgbClr val="C00000"/>
                </a:solidFill>
              </a:rPr>
              <a:t>Disability</a:t>
            </a:r>
            <a:r>
              <a:rPr lang="es-ES_tradnl" dirty="0" smtClean="0">
                <a:solidFill>
                  <a:srgbClr val="C00000"/>
                </a:solidFill>
              </a:rPr>
              <a:t> </a:t>
            </a:r>
            <a:r>
              <a:rPr lang="es-ES_tradnl" dirty="0" err="1" smtClean="0">
                <a:solidFill>
                  <a:srgbClr val="C00000"/>
                </a:solidFill>
              </a:rPr>
              <a:t>Rights</a:t>
            </a:r>
            <a:r>
              <a:rPr lang="es-ES_tradnl" dirty="0" smtClean="0">
                <a:solidFill>
                  <a:srgbClr val="C00000"/>
                </a:solidFill>
              </a:rPr>
              <a:t> International</a:t>
            </a:r>
            <a:endParaRPr lang="es-MX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3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</a:pPr>
            <a:r>
              <a:rPr lang="es-MX" sz="3600" b="1" dirty="0" smtClean="0">
                <a:solidFill>
                  <a:srgbClr val="FF0000"/>
                </a:solidFill>
              </a:rPr>
              <a:t>Implementación de Recomendaciones -Grupo de Trabajo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28800"/>
            <a:ext cx="8589640" cy="4997152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Aprobación Resolución AG/RES. 2761 (XLII-O/12). </a:t>
            </a: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Puntos: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“Acoger” recomendaciones del Grupo de Trabajo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Consejo Permanente formulará propuestas para su implementación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En 6 meses las propuestas del CAJP se presentaran en una Asamblea General Extraordinaria.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algn="l"/>
            <a:r>
              <a:rPr lang="es-MX" sz="3600" b="1" dirty="0" smtClean="0">
                <a:solidFill>
                  <a:srgbClr val="FF0000"/>
                </a:solidFill>
              </a:rPr>
              <a:t>Implementación de Recomendaciones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3200" b="1" dirty="0" smtClean="0">
                <a:solidFill>
                  <a:schemeClr val="tx1"/>
                </a:solidFill>
              </a:rPr>
              <a:t>Esta resolución incrementa la presión que se ejerce sobre la CIDH 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Para aceptar todas las recomendaciones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Incluidas las relativas a la Relatoría Especial de Libertad de Expresión. </a:t>
            </a:r>
          </a:p>
          <a:p>
            <a:pPr lvl="1"/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ES" sz="3200" b="1" dirty="0" smtClean="0">
                <a:solidFill>
                  <a:schemeClr val="tx1"/>
                </a:solidFill>
              </a:rPr>
              <a:t>Marzo 2013. Aprobación por la CIDH de reformas al Reglamento</a:t>
            </a:r>
          </a:p>
          <a:p>
            <a:endParaRPr lang="es-ES" sz="3200" b="1" dirty="0" smtClean="0">
              <a:solidFill>
                <a:schemeClr val="tx1"/>
              </a:solidFill>
            </a:endParaRPr>
          </a:p>
          <a:p>
            <a:r>
              <a:rPr lang="es-ES" sz="3200" b="1" dirty="0" smtClean="0">
                <a:solidFill>
                  <a:schemeClr val="tx1"/>
                </a:solidFill>
              </a:rPr>
              <a:t>Agosto 1, 2013. Entrada en vigor de las reformas</a:t>
            </a:r>
            <a:r>
              <a:rPr lang="es-ES" sz="3600" b="1" dirty="0" smtClean="0">
                <a:solidFill>
                  <a:schemeClr val="tx1"/>
                </a:solidFill>
              </a:rPr>
              <a:t> </a:t>
            </a:r>
          </a:p>
          <a:p>
            <a:pPr lvl="1"/>
            <a:endParaRPr lang="en-US" sz="28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800" b="1" dirty="0" smtClean="0">
                <a:solidFill>
                  <a:srgbClr val="FF0000"/>
                </a:solidFill>
              </a:rPr>
              <a:t>Grupo de Trabajo para el Fortalecimiento del SIDH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es-MX" dirty="0" smtClean="0"/>
              <a:t> </a:t>
            </a:r>
            <a:r>
              <a:rPr lang="es-MX" sz="2800" b="1" dirty="0" smtClean="0">
                <a:solidFill>
                  <a:schemeClr val="tx1"/>
                </a:solidFill>
              </a:rPr>
              <a:t>29 de junio, 2011: El Consejo Permanente de la OEA crea el “Grupo de Trabajo”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Compuesto por :</a:t>
            </a: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Estados Miembros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Observadores Permanentes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Secretario General </a:t>
            </a:r>
            <a:endParaRPr lang="es-MX" sz="28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La CIDH fue invitada a 3 sesiones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La sociedad civil fue invitada a 4 sesiones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Grupo de Trabajo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800" b="1" u="sng" dirty="0" smtClean="0">
                <a:solidFill>
                  <a:schemeClr val="tx1"/>
                </a:solidFill>
              </a:rPr>
              <a:t>Tarea</a:t>
            </a:r>
            <a:r>
              <a:rPr lang="es-MX" sz="2800" b="1" dirty="0" smtClean="0">
                <a:solidFill>
                  <a:schemeClr val="tx1"/>
                </a:solidFill>
              </a:rPr>
              <a:t>: Elaborar informe para fortalecer el SIDH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s-MX" sz="2400" b="1" u="sng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s-MX" sz="2400" b="1" u="sng" dirty="0" smtClean="0">
                <a:solidFill>
                  <a:schemeClr val="tx1"/>
                </a:solidFill>
              </a:rPr>
              <a:t>Temas</a:t>
            </a:r>
            <a:r>
              <a:rPr lang="es-MX" sz="2400" b="1" dirty="0" smtClean="0">
                <a:solidFill>
                  <a:schemeClr val="tx1"/>
                </a:solidFill>
              </a:rPr>
              <a:t>: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Designación del Secretario Ejecutivo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Desafíos de la CIDH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Medidas cautelares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Asuntos de procedimiento (casos y peticiones)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Soluciones amistosas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Capítulo IV del Informe Anual de la CIDH</a:t>
            </a: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Fortalecimiento financiero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l"/>
            <a:r>
              <a:rPr lang="es-MX" sz="4000" b="1" dirty="0" smtClean="0">
                <a:solidFill>
                  <a:srgbClr val="FF0000"/>
                </a:solidFill>
              </a:rPr>
              <a:t>Antecedentes del </a:t>
            </a:r>
            <a:r>
              <a:rPr lang="es-MX" sz="4000" b="1" dirty="0" err="1" smtClean="0">
                <a:solidFill>
                  <a:srgbClr val="FF0000"/>
                </a:solidFill>
              </a:rPr>
              <a:t>Gpo</a:t>
            </a:r>
            <a:r>
              <a:rPr lang="es-MX" sz="4000" b="1" dirty="0" smtClean="0">
                <a:solidFill>
                  <a:srgbClr val="FF0000"/>
                </a:solidFill>
              </a:rPr>
              <a:t>. de Trabajo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3285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sz="2900" b="1" dirty="0" smtClean="0">
                <a:solidFill>
                  <a:schemeClr val="tx1"/>
                </a:solidFill>
              </a:rPr>
              <a:t>1. Procedimiento de selección del Secretario Ejecutivo de la CIDH.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s-ES" sz="2900" b="1" dirty="0" smtClean="0">
                <a:solidFill>
                  <a:schemeClr val="tx1"/>
                </a:solidFill>
              </a:rPr>
              <a:t>2. Enfrentamiento entre Ecuador y la CIDH por el trabajo de la Relatoría de Libertad de Expresión </a:t>
            </a:r>
          </a:p>
          <a:p>
            <a:pPr lvl="1"/>
            <a:r>
              <a:rPr lang="es-ES" sz="2800" b="1" dirty="0" smtClean="0">
                <a:solidFill>
                  <a:schemeClr val="tx1"/>
                </a:solidFill>
              </a:rPr>
              <a:t>Caso del diario “El Universo”</a:t>
            </a:r>
          </a:p>
          <a:p>
            <a:pPr lvl="2"/>
            <a:r>
              <a:rPr lang="es-ES" sz="2800" b="1" dirty="0" smtClean="0">
                <a:solidFill>
                  <a:schemeClr val="tx1"/>
                </a:solidFill>
              </a:rPr>
              <a:t>La Relatoría expresó su preocupación por el caso</a:t>
            </a:r>
          </a:p>
          <a:p>
            <a:pPr lvl="3"/>
            <a:r>
              <a:rPr lang="es-ES" sz="2800" b="1" dirty="0" smtClean="0">
                <a:solidFill>
                  <a:schemeClr val="tx1"/>
                </a:solidFill>
              </a:rPr>
              <a:t>Esto enojó al gobierno de Ecuador</a:t>
            </a:r>
          </a:p>
          <a:p>
            <a:pPr lvl="1"/>
            <a:endParaRPr lang="es-E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es-MX" sz="4000" b="1" dirty="0" smtClean="0">
                <a:solidFill>
                  <a:srgbClr val="FF0000"/>
                </a:solidFill>
              </a:rPr>
              <a:t>Antecedentes - Grupo de Trabajo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3. Medidas cautelares -caso Belo Monte contra Brasil</a:t>
            </a:r>
          </a:p>
          <a:p>
            <a:r>
              <a:rPr lang="es-MX" sz="2800" b="1" dirty="0" smtClean="0">
                <a:solidFill>
                  <a:schemeClr val="tx1"/>
                </a:solidFill>
              </a:rPr>
              <a:t>Brasil reaccionó de forma muy fuerte 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Retiró su embajador ante la OEA 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Retiró a su candidato a comisionado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Suspendió el pago de su cuota anual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Impulsó la creación del Grupo de Trabajo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algn="l"/>
            <a:r>
              <a:rPr lang="es-MX" sz="4000" b="1" dirty="0" smtClean="0">
                <a:solidFill>
                  <a:srgbClr val="FF0000"/>
                </a:solidFill>
              </a:rPr>
              <a:t>Antecedentes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sz="2600" b="1" dirty="0" smtClean="0">
                <a:solidFill>
                  <a:schemeClr val="tx1"/>
                </a:solidFill>
              </a:rPr>
              <a:t>4</a:t>
            </a:r>
            <a:r>
              <a:rPr lang="es-MX" b="1" dirty="0" smtClean="0">
                <a:solidFill>
                  <a:schemeClr val="tx1"/>
                </a:solidFill>
              </a:rPr>
              <a:t>. Iniciativa de creación del Grupo de Trabajo (Brasil)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Apoyada por varios países, incluyendo: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Venezuela. Prácticas cuestionadas por la CIDH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Colombia. Cuestiona su inclusión en el Capítulo IV del Informe </a:t>
            </a:r>
            <a:r>
              <a:rPr lang="es-MX" sz="2400" b="1" dirty="0" err="1" smtClean="0">
                <a:solidFill>
                  <a:schemeClr val="tx1"/>
                </a:solidFill>
              </a:rPr>
              <a:t>Annual</a:t>
            </a:r>
            <a:endParaRPr lang="en-US" sz="2400" b="1" dirty="0">
              <a:solidFill>
                <a:schemeClr val="tx1"/>
              </a:solidFill>
            </a:endParaRPr>
          </a:p>
          <a:p>
            <a:pPr lvl="2"/>
            <a:r>
              <a:rPr lang="es-MX" sz="2400" b="1" dirty="0" smtClean="0">
                <a:solidFill>
                  <a:schemeClr val="tx1"/>
                </a:solidFill>
              </a:rPr>
              <a:t>Ecuador, Venezuela y Colombia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3"/>
            <a:r>
              <a:rPr lang="es-MX" sz="2400" b="1" dirty="0" smtClean="0">
                <a:solidFill>
                  <a:schemeClr val="tx1"/>
                </a:solidFill>
              </a:rPr>
              <a:t>Aprovecharon la creación del Grupo de Trabajo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4"/>
            <a:r>
              <a:rPr lang="es-MX" sz="2400" b="1" dirty="0" smtClean="0">
                <a:solidFill>
                  <a:schemeClr val="tx1"/>
                </a:solidFill>
              </a:rPr>
              <a:t>Para impulsar recomendaciones que limitaran a la CIDH en sus funciones.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</a:pPr>
            <a:r>
              <a:rPr lang="es-MX" sz="3600" b="1" dirty="0" smtClean="0">
                <a:solidFill>
                  <a:srgbClr val="FF0000"/>
                </a:solidFill>
              </a:rPr>
              <a:t>Recomendaciones del Informe del Grupo de Trabajo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Mayor en promoción de DDHH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Exigir mayor nivel de prueba para peticionarios </a:t>
            </a:r>
          </a:p>
          <a:p>
            <a:r>
              <a:rPr lang="es-MX" sz="2800" b="1" dirty="0" smtClean="0">
                <a:solidFill>
                  <a:schemeClr val="tx1"/>
                </a:solidFill>
              </a:rPr>
              <a:t>Identificación de beneficiarios</a:t>
            </a: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Criterio más estricto para admitir casos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Mayor impulso a soluciones amistosas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Revisar los criterios del Capítulo IV</a:t>
            </a: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Compromiso de incrementar recursos financieros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es-MX" sz="3200" b="1" dirty="0" smtClean="0">
                <a:solidFill>
                  <a:srgbClr val="FF0000"/>
                </a:solidFill>
              </a:rPr>
              <a:t>Recomendaciones -Relatoría de Libertad de Expresión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tx1"/>
                </a:solidFill>
              </a:rPr>
              <a:t>Limitar la labor de la Relatoría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Proponen: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Eliminar su informe anual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Minar su capacidad de recaudar fondos</a:t>
            </a: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Imponer código de conducta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</a:pPr>
            <a:r>
              <a:rPr lang="es-MX" sz="3600" b="1" dirty="0" smtClean="0">
                <a:solidFill>
                  <a:srgbClr val="FF0000"/>
                </a:solidFill>
              </a:rPr>
              <a:t>Aprobación del Informe del Grupo de Trabajo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MX" sz="3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25 de enero de 2012:</a:t>
            </a:r>
          </a:p>
          <a:p>
            <a:r>
              <a:rPr lang="es-MX" sz="3200" b="1" dirty="0" smtClean="0">
                <a:solidFill>
                  <a:schemeClr val="tx1"/>
                </a:solidFill>
              </a:rPr>
              <a:t>El Consejo Permanente de la </a:t>
            </a:r>
            <a:r>
              <a:rPr lang="es-MX" sz="3200" b="1" dirty="0">
                <a:solidFill>
                  <a:schemeClr val="tx1"/>
                </a:solidFill>
              </a:rPr>
              <a:t>OEA </a:t>
            </a:r>
            <a:r>
              <a:rPr lang="es-MX" sz="3200" b="1" dirty="0" smtClean="0">
                <a:solidFill>
                  <a:schemeClr val="tx1"/>
                </a:solidFill>
              </a:rPr>
              <a:t>aprueba el </a:t>
            </a:r>
            <a:r>
              <a:rPr lang="es-MX" sz="3200" b="1" dirty="0">
                <a:solidFill>
                  <a:schemeClr val="tx1"/>
                </a:solidFill>
              </a:rPr>
              <a:t>Informe del Grupo de Trabajo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960</TotalTime>
  <Words>443</Words>
  <Application>Microsoft Macintosh PowerPoint</Application>
  <PresentationFormat>On-screen Show (4:3)</PresentationFormat>
  <Paragraphs>87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Ejecutivo</vt:lpstr>
      <vt:lpstr>PROCESO DE FORTALECIMIENTO DEL SIDH</vt:lpstr>
      <vt:lpstr>Grupo de Trabajo para el Fortalecimiento del SIDH</vt:lpstr>
      <vt:lpstr>Grupo de Trabajo</vt:lpstr>
      <vt:lpstr>Antecedentes del Gpo. de Trabajo</vt:lpstr>
      <vt:lpstr>Antecedentes - Grupo de Trabajo</vt:lpstr>
      <vt:lpstr>Antecedentes</vt:lpstr>
      <vt:lpstr>Recomendaciones del Informe del Grupo de Trabajo</vt:lpstr>
      <vt:lpstr>Recomendaciones -Relatoría de Libertad de Expresión</vt:lpstr>
      <vt:lpstr>Aprobación del Informe del Grupo de Trabajo</vt:lpstr>
      <vt:lpstr>Implementación de Recomendaciones -Grupo de Trabajo</vt:lpstr>
      <vt:lpstr>Implementación de Recomendaciones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12 EQUAL RECOGNITION BEFORE THE LAW</dc:title>
  <dc:creator>voluntario</dc:creator>
  <cp:lastModifiedBy>Leah  Marks</cp:lastModifiedBy>
  <cp:revision>111</cp:revision>
  <dcterms:created xsi:type="dcterms:W3CDTF">2012-10-19T21:22:53Z</dcterms:created>
  <dcterms:modified xsi:type="dcterms:W3CDTF">2013-06-23T19:30:54Z</dcterms:modified>
</cp:coreProperties>
</file>